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00" r:id="rId4"/>
    <p:sldId id="258" r:id="rId5"/>
    <p:sldId id="259" r:id="rId6"/>
    <p:sldId id="262" r:id="rId7"/>
    <p:sldId id="288" r:id="rId8"/>
    <p:sldId id="299" r:id="rId9"/>
    <p:sldId id="336" r:id="rId10"/>
    <p:sldId id="340" r:id="rId11"/>
    <p:sldId id="276" r:id="rId12"/>
    <p:sldId id="283" r:id="rId13"/>
    <p:sldId id="348" r:id="rId14"/>
    <p:sldId id="290" r:id="rId15"/>
    <p:sldId id="347" r:id="rId16"/>
    <p:sldId id="350" r:id="rId17"/>
    <p:sldId id="346" r:id="rId18"/>
    <p:sldId id="349" r:id="rId19"/>
    <p:sldId id="352" r:id="rId20"/>
    <p:sldId id="351" r:id="rId21"/>
    <p:sldId id="353" r:id="rId22"/>
    <p:sldId id="354" r:id="rId23"/>
    <p:sldId id="355" r:id="rId24"/>
    <p:sldId id="356" r:id="rId25"/>
    <p:sldId id="3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" initials="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2B61-5962-4441-AB00-D93B3503F70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C1B2-92C5-4BD9-ACC5-33060CC071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1DA3-CC64-4330-A9F7-90DA5478F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05DA5-313C-420D-9598-F8B909D87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0074-D810-4973-986C-4DE25080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FF75-F4D3-4978-83F1-87C351139387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4C42-D45F-4B6C-87EC-E791412F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960F-266D-4A0F-AB54-7B429692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FE4E-947F-4D69-8BB3-3FF92FFB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68CE2-61F3-4C7F-9302-16D394D1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AD86-5FB3-48D3-8459-C775163F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A05B-580D-4B9D-923D-AF695F7E760E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01D7-50DA-45D4-877B-338E1C10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7E93-F935-4A86-94FE-20AB50F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21807-DECC-410E-A909-97878F216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DC762-35E8-44AA-87E9-E23D4442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7332-CA96-427A-9F02-F4B602FE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0C1-2443-4EC1-A981-6816FA817CCD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0E12-40F9-4D88-A611-1EA1492C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A941-803A-4EE5-AA8F-58BACCA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1044-BBC3-4F89-94F4-29F806FA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C71B-ADA6-4BD2-AC0B-61AB191B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D276-A958-429A-8BAF-09A57016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51E-AAF3-43C5-8B08-926AADDA2DC0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5480-56B4-4724-B496-8F4EB836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C3E0-56D1-42C3-9C6C-7B175D49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0A48-8922-4C71-AA4D-1B667D31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7F64-2F4E-4B88-AF34-1DA20352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E499-3C55-48E2-A760-7E9A1928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BA56-372E-493A-BA83-4F0826F2F8DE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201C-5ECE-44FB-807D-82BC442B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4EFD-8556-43EA-8248-931E1E32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7EA-DC64-470F-8652-9164B50E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DA1A-D3F8-45FB-AC17-644327B0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C7DA7-FDD3-4F18-A2C4-5D52E5B75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CFB4-4721-46FE-96B2-B9EB67FD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EE0-E656-45A9-B6C0-16DA46825E7D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F986-5B55-463A-B76C-1044F066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3AFCD-B5FE-4FF3-B802-B0626230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4AF-9A53-435A-8633-B584F880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3EFB-36B8-4C14-8094-CDDE88E5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C72C7-6AE4-4968-8AA2-C9E3F8FE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F36F2-8EFA-4DFC-A6F1-056198B7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92E09-BCA6-44EB-A0CA-30D1A018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9D9CE-BB16-4803-A764-6D279F04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9B9-BB46-44A1-B31E-917496CEDAF9}" type="datetime1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9F8D7-68CA-45B8-AFF7-3C9BC951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6B7BA-F1CE-403E-BA44-DE5288A6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4926-504C-49D7-AE68-C6434CD0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00E2-7FF4-4CCE-8C92-3CC95E9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82B3-24C4-4BD6-AD46-74A69D0FDCDE}" type="datetime1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73CA-840D-49F6-909A-6F04C65A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DB732-3342-4BB6-8999-DCD02EF1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06A7F-5821-4D54-A52C-3E58678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7E03-82E6-4B29-9EED-C8D70F791DEB}" type="datetime1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8ADA6-EF88-487D-BFF8-D86D6D73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4E3D9-DDCB-45AC-A5E0-D89EABB5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281-4BD3-4F51-A603-8568F391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0D60-771F-4E1B-B990-3CC0F392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6D968-E791-4F11-8860-DC81F9EF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1675A-9425-4A5F-BD75-97B43F1E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0F4F-5AF6-494E-8F26-430A0A911377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FEC7-2235-4F4C-9129-B5C7CEB0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EDBE4-75D2-4DB9-8B99-92ADEA0C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5F9D-9155-48C4-B84C-BA38E8C6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055B5-95DF-4106-A209-1C385F8F4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37D53-C2BB-4CEA-865B-CAB9129E9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824F-F16E-45FA-AAA2-BFB9DE2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78C3-188F-4E9E-AF07-77881178498D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7B3D-3631-4FDC-B136-0D8ECAF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64AC5-BEB1-4C1D-8786-619BA8C4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15907-2EEF-4522-A42F-306B7C6D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6EC9B-A3E5-4847-A46F-9DEA0542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C7E1-78CF-4B2A-BADC-1C5963818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1BF4-7E5B-42C3-A676-B3F79D66D6CE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6CE0E-95DA-4A2A-BB02-8CB36F1F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D92F-212A-4670-9DEF-7AD12ED9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4B91-EBB4-4B5E-975F-D60886097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4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MinRank</a:t>
            </a:r>
            <a:r>
              <a:rPr lang="en-US" dirty="0"/>
              <a:t> Problems Arising from Rank-based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0B34-65EF-40EE-82EC-1C38051D5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2038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Ray Perlner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Joint work with Javier Alfonso Verbel Herrera, Daniel Cabarcas Jaramillo,</a:t>
            </a:r>
          </a:p>
          <a:p>
            <a:pPr algn="l"/>
            <a:r>
              <a:rPr lang="en-US" dirty="0"/>
              <a:t>Karan Khathuria, Daniel Smith-Tone</a:t>
            </a:r>
          </a:p>
        </p:txBody>
      </p:sp>
      <p:pic>
        <p:nvPicPr>
          <p:cNvPr id="4" name="Picture 2" descr="Image result for nist logo">
            <a:extLst>
              <a:ext uri="{FF2B5EF4-FFF2-40B4-BE49-F238E27FC236}">
                <a16:creationId xmlns:a16="http://schemas.microsoft.com/office/drawing/2014/main" id="{3F1F0E3B-922B-4166-95B7-A0C14502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4" y="3602038"/>
            <a:ext cx="2562226" cy="11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3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Ruatta</a:t>
            </a:r>
            <a:r>
              <a:rPr lang="en-US" dirty="0"/>
              <a:t>, </a:t>
            </a:r>
            <a:r>
              <a:rPr lang="en-US" dirty="0" err="1"/>
              <a:t>Schrek</a:t>
            </a:r>
            <a:r>
              <a:rPr lang="en-US" dirty="0"/>
              <a:t> 2013]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Given: a solution exists (unknown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Guess a subspace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(Hope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our guess is correct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pPr lvl="1"/>
                <a:r>
                  <a:rPr lang="en-US" dirty="0"/>
                  <a:t>Works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/>
                  <a:t>So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Cost of attack: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 Improved</a:t>
            </a:r>
            <a:br>
              <a:rPr lang="en-US" dirty="0"/>
            </a:br>
            <a:r>
              <a:rPr lang="en-US" dirty="0"/>
              <a:t>[Aragon, 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Hauteville</a:t>
            </a:r>
            <a:r>
              <a:rPr lang="en-US" dirty="0"/>
              <a:t>, Tillich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Linearly solve for a (high 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we can solve for a low 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r>
                  <a:rPr lang="en-US" dirty="0"/>
                  <a:t> using the support attack</a:t>
                </a:r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r>
                  <a:rPr lang="en-US" dirty="0"/>
                  <a:t>Now the attack finds a solution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Nearly a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speedup</a:t>
                </a:r>
              </a:p>
              <a:p>
                <a:r>
                  <a:rPr lang="en-US" dirty="0"/>
                  <a:t>New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pPr lvl="1"/>
                <a:r>
                  <a:rPr lang="en-US" dirty="0"/>
                  <a:t>Same as improved support trapping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  <a:p>
                <a:r>
                  <a:rPr lang="en-US" dirty="0"/>
                  <a:t>As with improved support trapping, we can use the large solution space to speed up the attack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Basically equivalent to targeting submatrices with rank 1 or 2 less than 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B8A9-CC7C-45B1-8A67-80F48337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large Solution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402C-48C4-4479-887F-6B226AC95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Reduce the problem to solving for a (fixed position)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1: Keep problem (nearly) as overdetermined as possible</a:t>
                </a:r>
              </a:p>
              <a:p>
                <a:pPr lvl="1"/>
                <a:r>
                  <a:rPr lang="en-US" dirty="0"/>
                  <a:t>If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codeword, so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the support space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we see that there is a rank-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 with 1 in its support</a:t>
                </a:r>
              </a:p>
              <a:p>
                <a:pPr lvl="1"/>
                <a:r>
                  <a:rPr lang="en-US" dirty="0"/>
                  <a:t>We can project out one column (representing the field element 1) and be guaranteed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 Make the target rank as low as possible</a:t>
                </a:r>
              </a:p>
              <a:p>
                <a:pPr lvl="1"/>
                <a:r>
                  <a:rPr lang="en-US" dirty="0"/>
                  <a:t>We can consider smaller submatrices as well</a:t>
                </a:r>
              </a:p>
              <a:p>
                <a:pPr lvl="1"/>
                <a:r>
                  <a:rPr lang="en-US" dirty="0"/>
                  <a:t>If we let our </a:t>
                </a:r>
                <a:r>
                  <a:rPr lang="en-US" dirty="0" err="1"/>
                  <a:t>MinRank</a:t>
                </a:r>
                <a:r>
                  <a:rPr lang="en-US" dirty="0"/>
                  <a:t> problem be minimally determined, we have a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submatrix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among the solutions with probability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B9402C-48C4-4479-887F-6B226AC95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1. Linear Algebra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2827-B61F-4EE8-A332-441B945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technique for attacking multivariate scheme, Rainbow</a:t>
            </a:r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subspace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right or left kernel </a:t>
            </a:r>
            <a:r>
              <a:rPr lang="en-US" dirty="0"/>
              <a:t>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guessed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Compare to support trapping: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space containing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row or column space</a:t>
            </a:r>
            <a:r>
              <a:rPr lang="en-US" dirty="0"/>
              <a:t> 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row/column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These appear to be dual descriptions of the same attack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D871-19AA-43E7-B43F-490C6B3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2.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Important technique for attacking multivariate scheme, </a:t>
                </a:r>
                <a:r>
                  <a:rPr lang="en-US" dirty="0" err="1"/>
                  <a:t>HFEv</a:t>
                </a:r>
                <a:r>
                  <a:rPr lang="en-US" dirty="0"/>
                  <a:t>- (aka </a:t>
                </a:r>
                <a:r>
                  <a:rPr lang="en-US" dirty="0" err="1"/>
                  <a:t>GeMMS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Solve for linear combination coefficient by solving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system setting minors of target matrix to zero</a:t>
                </a:r>
              </a:p>
              <a:p>
                <a:r>
                  <a:rPr lang="en-US" dirty="0"/>
                  <a:t>For most multivariate instances, can be solved at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by linearization</a:t>
                </a:r>
              </a:p>
              <a:p>
                <a:pPr lvl="1"/>
                <a:r>
                  <a:rPr lang="en-US" dirty="0"/>
                  <a:t>This would give complexity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unlike typical multivariate instances, there aren’t enough minors to linearize over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Complexity probably more like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this is still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support trapping</a:t>
                </a:r>
              </a:p>
              <a:p>
                <a:pPr lvl="1"/>
                <a:r>
                  <a:rPr lang="en-US" dirty="0"/>
                  <a:t>Likely overtakes support trapping between category 3 and 5 parameters (based on assumption minors system is semiregular)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Heuristic argument that solving degree for minors should be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28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28415-F13D-442B-81F6-2FC40D6BD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minors equations in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If we multiply these equations by all the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and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</a:t>
                </a:r>
              </a:p>
              <a:p>
                <a:r>
                  <a:rPr lang="en-US" dirty="0"/>
                  <a:t>This however does not take trivial syzygies into account, but </a:t>
                </a:r>
                <a:r>
                  <a:rPr lang="en-US" dirty="0" err="1"/>
                  <a:t>asymptotics</a:t>
                </a:r>
                <a:r>
                  <a:rPr lang="en-US" dirty="0"/>
                  <a:t> seem only to get really strange when the </a:t>
                </a:r>
                <a:r>
                  <a:rPr lang="en-US" dirty="0" err="1"/>
                  <a:t>MinRank</a:t>
                </a:r>
                <a:r>
                  <a:rPr lang="en-US" dirty="0"/>
                  <a:t> problem is very close to determined</a:t>
                </a:r>
              </a:p>
              <a:p>
                <a:r>
                  <a:rPr lang="en-US" dirty="0"/>
                  <a:t>The systems we’re interested in typically are overdetermined by a factor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(which is 2 or 3)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828415-F13D-442B-81F6-2FC40D6BD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56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 Kipnis-Shamir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applications to Minors Modeling</a:t>
                </a:r>
              </a:p>
              <a:p>
                <a:r>
                  <a:rPr lang="en-US" dirty="0"/>
                  <a:t>Solve bilinear system in linear coefficients for matrices and degrees of freedom for right or left kernel space of target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Kipnis-Shamir has many degree fall equations from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which are related in structure to the minors equations, but sometimes better</a:t>
                </a:r>
              </a:p>
              <a:p>
                <a:r>
                  <a:rPr lang="en-US" dirty="0"/>
                  <a:t>KS often gives results better than minors in practice (analysis is ongoing)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1B2827-B61F-4EE8-A332-441B9454F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692D-64AB-47F4-B437-60F7F0F1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KS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C9ADD-8DC5-41F3-8FFA-B0D158C04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Label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Label last r columns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and remaining submatrix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6C9ADD-8DC5-41F3-8FFA-B0D158C04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9B6-E1B7-440F-BE8C-405540A7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in GF(2)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1AEF-B84B-4571-9AA9-D6CCD3568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Can produce a linear combination of KS equations by </a:t>
                </a:r>
              </a:p>
              <a:p>
                <a:pPr lvl="1"/>
                <a:r>
                  <a:rPr lang="en-US" dirty="0"/>
                  <a:t>left multiplying KS equations by row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right multiplying them by column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Can produce a degree fall by multiplying this equation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additional factors from each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term of resulting degree fall equation can be written as tensor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⊗…⊗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 terms can be written similarly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7E1AEF-B84B-4571-9AA9-D6CCD3568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111-DDEA-4B92-A9F0-7D72A838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3E58-E72C-4A0A-9DC6-F770F0EB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Rank-Based Cryptography has been considered a subset of Code-Based Cryptography</a:t>
            </a:r>
          </a:p>
          <a:p>
            <a:endParaRPr lang="en-US" dirty="0"/>
          </a:p>
          <a:p>
            <a:r>
              <a:rPr lang="en-US" dirty="0"/>
              <a:t>Arguably, this makes about as much sense as including Lattice-Based Cryptography in Code-Based Cryptography</a:t>
            </a:r>
          </a:p>
          <a:p>
            <a:endParaRPr lang="en-US" dirty="0"/>
          </a:p>
          <a:p>
            <a:r>
              <a:rPr lang="en-US" dirty="0"/>
              <a:t>Code-Based and Rank-Based and Lattice-Based Cryptography feature similar constructions but different attacks </a:t>
            </a:r>
          </a:p>
          <a:p>
            <a:endParaRPr lang="en-US" dirty="0"/>
          </a:p>
          <a:p>
            <a:r>
              <a:rPr lang="en-US" dirty="0"/>
              <a:t>Rank-Based attacks look most like multivariate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E054-D5AB-4362-8C10-5DD4475D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the Jacobian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Treat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independent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KS equations: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are bilinear in variable sets: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Degree fall equations can be produced by multiplying vector of equations by its </a:t>
                </a:r>
                <a:r>
                  <a:rPr lang="en-US" i="1" dirty="0"/>
                  <a:t>Jacobian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3177-16FE-4C04-8A8D-93CE1A66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Jacobian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Jacobian has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  <m:r>
                                                        <a:rPr lang="en-US" i="1" baseline="300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Kernel elements of Jacobian can be constructed by taking tensor product of </a:t>
                </a:r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lvl="1"/>
                <a:r>
                  <a:rPr lang="en-US" i="1" dirty="0"/>
                  <a:t>Left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(transpose of) </a:t>
                </a:r>
                <a:r>
                  <a:rPr lang="en-US" i="1" dirty="0"/>
                  <a:t>Right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baseline="30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aseline="30000" dirty="0"/>
              </a:p>
              <a:p>
                <a:r>
                  <a:rPr lang="en-US" dirty="0"/>
                  <a:t>Nonzero part of degree fall equations has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arbitrary </a:t>
                </a:r>
                <a:r>
                  <a:rPr lang="en-US" dirty="0"/>
                  <a:t>antisymmetric </a:t>
                </a:r>
                <a:r>
                  <a:rPr lang="en-US" dirty="0" smtClean="0"/>
                  <a:t>tensors (except components with repeated indices are 0)</a:t>
                </a:r>
                <a:endParaRPr lang="en-US" dirty="0"/>
              </a:p>
              <a:p>
                <a:pPr lvl="1"/>
                <a:r>
                  <a:rPr lang="en-US" dirty="0"/>
                  <a:t>Similar to GF(2) degree falls from before except GF(2) degree falls use symmetric tensors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have extra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D2C1-CD41-4045-8938-E820F11C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GF(2) degree falls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A9BD-1C1E-41C5-9896-5F5535E8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ROLLO and RQC both use GF(2)</a:t>
            </a:r>
          </a:p>
          <a:p>
            <a:r>
              <a:rPr lang="en-US" dirty="0"/>
              <a:t>GF(2) has both kinds of degree falls</a:t>
            </a:r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Symmetry and </a:t>
            </a:r>
            <a:r>
              <a:rPr lang="en-US" dirty="0" err="1"/>
              <a:t>Antisymmetry</a:t>
            </a:r>
            <a:r>
              <a:rPr lang="en-US" dirty="0"/>
              <a:t> are the same in GF(2)</a:t>
            </a:r>
          </a:p>
          <a:p>
            <a:pPr lvl="1"/>
            <a:r>
              <a:rPr lang="en-US" dirty="0"/>
              <a:t>The extra terms in the GF(2)-specific degree falls have fewer degrees of freedom from the first term</a:t>
            </a:r>
          </a:p>
          <a:p>
            <a:pPr lvl="1"/>
            <a:r>
              <a:rPr lang="en-US" dirty="0"/>
              <a:t>So we expect a high dimensional intersection between the two spaces of degree fall equations</a:t>
            </a:r>
          </a:p>
          <a:p>
            <a:r>
              <a:rPr lang="en-US" dirty="0"/>
              <a:t>Attacks in GF(2) are probably somewhat cheaper but have the same </a:t>
            </a:r>
            <a:r>
              <a:rPr lang="en-US" dirty="0" err="1"/>
              <a:t>asymptotics</a:t>
            </a:r>
            <a:r>
              <a:rPr lang="en-US" dirty="0"/>
              <a:t> as other choices of GF(q)</a:t>
            </a:r>
          </a:p>
          <a:p>
            <a:r>
              <a:rPr lang="en-US" dirty="0"/>
              <a:t>Needs more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0B27-BFD1-49C7-95DC-7CF4C412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strategy for solving?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77732-E9AB-4ED1-BF93-2BBC40425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explicitly construct a large class of degree fall equations</a:t>
                </a:r>
              </a:p>
              <a:p>
                <a:pPr lvl="1"/>
                <a:r>
                  <a:rPr lang="en-US" dirty="0"/>
                  <a:t>But not enough to linearize directly</a:t>
                </a:r>
              </a:p>
              <a:p>
                <a:r>
                  <a:rPr lang="en-US" dirty="0"/>
                  <a:t>And they are multilinear in variable subsets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Rather than blindly running f4 etc. might it be better to use an XL-like strategy where:</a:t>
                </a:r>
              </a:p>
              <a:p>
                <a:pPr lvl="1"/>
                <a:r>
                  <a:rPr lang="en-US" dirty="0"/>
                  <a:t>Degree fall equations are multiplied by monomials with bounded degree in </a:t>
                </a:r>
                <a:r>
                  <a:rPr lang="en-US" i="1" dirty="0"/>
                  <a:t>each subset</a:t>
                </a:r>
              </a:p>
              <a:p>
                <a:pPr lvl="1"/>
                <a:r>
                  <a:rPr lang="en-US" dirty="0"/>
                  <a:t>Other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subsets have quadratically smaller dimension than the total number of variables</a:t>
                </a:r>
              </a:p>
              <a:p>
                <a:pPr lvl="1"/>
                <a:r>
                  <a:rPr lang="en-US" dirty="0"/>
                  <a:t>May solve the system at higher degree but with fewer monomials?</a:t>
                </a:r>
              </a:p>
              <a:p>
                <a:pPr lvl="1"/>
                <a:r>
                  <a:rPr lang="en-US" dirty="0"/>
                  <a:t>Heuristic argument suggests similar </a:t>
                </a:r>
                <a:r>
                  <a:rPr lang="en-US" dirty="0" err="1"/>
                  <a:t>asymptotics</a:t>
                </a:r>
                <a:r>
                  <a:rPr lang="en-US" dirty="0"/>
                  <a:t> to minors, but what about concrete complexity?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E77732-E9AB-4ED1-BF93-2BBC40425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238C-4A1D-45D5-B433-52EEEE7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95A2-7356-4777-8CEE-94D45041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applied to </a:t>
            </a:r>
            <a:r>
              <a:rPr lang="en-US" dirty="0" err="1"/>
              <a:t>MinRank</a:t>
            </a:r>
            <a:r>
              <a:rPr lang="en-US" dirty="0"/>
              <a:t> in multivariate cryptography are useful in analyzing Rank-based cryptography</a:t>
            </a:r>
          </a:p>
          <a:p>
            <a:pPr lvl="1"/>
            <a:r>
              <a:rPr lang="en-US" dirty="0"/>
              <a:t>In particular the Rank Syndrome Decoding (RSD) problem</a:t>
            </a:r>
          </a:p>
          <a:p>
            <a:r>
              <a:rPr lang="en-US" dirty="0"/>
              <a:t>However, parameters for </a:t>
            </a:r>
            <a:r>
              <a:rPr lang="en-US" dirty="0" err="1"/>
              <a:t>MinRank</a:t>
            </a:r>
            <a:r>
              <a:rPr lang="en-US" dirty="0"/>
              <a:t> instances coming from RSD are sufficiently different that new analysis is needed</a:t>
            </a:r>
          </a:p>
          <a:p>
            <a:pPr lvl="1"/>
            <a:r>
              <a:rPr lang="en-US" dirty="0"/>
              <a:t>Especially for analyzing the complexity of KS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A5E9-2D87-4A5B-B762-76457E01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C3F6-3474-4A25-AAF8-144A25E72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87C4-1355-46B2-BBB3-C5A9AE5C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Rank-Based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21F3-ABDB-46F4-BA21-C64FCC61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(subsequently broken) scheme was proposed by </a:t>
            </a:r>
            <a:r>
              <a:rPr lang="en-US" dirty="0" err="1"/>
              <a:t>Gabidulin</a:t>
            </a:r>
            <a:r>
              <a:rPr lang="en-US" dirty="0"/>
              <a:t> et al. in 1991</a:t>
            </a:r>
          </a:p>
          <a:p>
            <a:pPr lvl="1"/>
            <a:r>
              <a:rPr lang="en-US" dirty="0"/>
              <a:t>Assumes </a:t>
            </a:r>
            <a:r>
              <a:rPr lang="en-US" dirty="0" err="1"/>
              <a:t>Gabidulin</a:t>
            </a:r>
            <a:r>
              <a:rPr lang="en-US" dirty="0"/>
              <a:t> code can be hidden with linear algebra</a:t>
            </a:r>
          </a:p>
          <a:p>
            <a:endParaRPr lang="en-US" dirty="0"/>
          </a:p>
          <a:p>
            <a:r>
              <a:rPr lang="en-US" dirty="0"/>
              <a:t>Modern Rank-Based cryptography starts with LRPC cryptosystem proposed by Gaborit et al. in 2013</a:t>
            </a:r>
          </a:p>
          <a:p>
            <a:pPr lvl="1"/>
            <a:r>
              <a:rPr lang="en-US" dirty="0"/>
              <a:t>Includes ROLLO and RQC from the NIST PQC “competition” </a:t>
            </a:r>
          </a:p>
          <a:p>
            <a:pPr lvl="1"/>
            <a:r>
              <a:rPr lang="en-US" dirty="0"/>
              <a:t>NTRU-like and Ring-LWE-like schemes using an LRPC decoder (ROLLO)</a:t>
            </a:r>
          </a:p>
          <a:p>
            <a:pPr lvl="1"/>
            <a:r>
              <a:rPr lang="en-US" dirty="0"/>
              <a:t>Ring-LWE-like scheme using a public </a:t>
            </a:r>
            <a:r>
              <a:rPr lang="en-US" dirty="0" err="1"/>
              <a:t>Gabidulin</a:t>
            </a:r>
            <a:r>
              <a:rPr lang="en-US" dirty="0"/>
              <a:t> Code (RQC)</a:t>
            </a:r>
          </a:p>
          <a:p>
            <a:pPr lvl="1"/>
            <a:r>
              <a:rPr lang="en-US" dirty="0"/>
              <a:t>All security assumptions can be seen as variants of Rank Syndrome Decoding (RSD) assumption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Note: q=2 for all parameter sets.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uses a specific basis, but choice doesn’t matter</a:t>
                </a:r>
              </a:p>
              <a:p>
                <a:pPr lvl="1"/>
                <a:r>
                  <a:rPr lang="en-US" dirty="0"/>
                  <a:t>Change-of-basis matrices for fields are full rank</a:t>
                </a:r>
              </a:p>
              <a:p>
                <a:endParaRPr lang="en-US" dirty="0"/>
              </a:p>
              <a:p>
                <a:r>
                  <a:rPr lang="en-US" dirty="0"/>
                  <a:t>Rank Distance: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𝑟𝑎𝑛𝑘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Obeys triangle inequality</a:t>
                </a:r>
              </a:p>
              <a:p>
                <a:endParaRPr lang="en-US" dirty="0"/>
              </a:p>
              <a:p>
                <a:r>
                  <a:rPr lang="en-US" dirty="0"/>
                  <a:t>Alternative definition:</a:t>
                </a:r>
              </a:p>
              <a:p>
                <a:pPr lvl="1"/>
                <a:r>
                  <a:rPr lang="en-US" dirty="0"/>
                  <a:t>A vector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iff its coefficients are chosen from (and span)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 smtClean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 err="1">
                              <a:latin typeface="Cambria Math" panose="02040503050406030204" pitchFamily="18" charset="0"/>
                            </a:rPr>
                            <m:t>𝑚𝐺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Note: Both “</a:t>
                </a:r>
                <a:r>
                  <a:rPr lang="en-US" altLang="en-US" sz="2000" dirty="0" err="1"/>
                  <a:t>McEliece</a:t>
                </a:r>
                <a:r>
                  <a:rPr lang="en-US" altLang="en-US" sz="2000" dirty="0"/>
                  <a:t>” and </a:t>
                </a:r>
                <a:r>
                  <a:rPr lang="en-US" altLang="en-US" sz="2000" dirty="0" err="1"/>
                  <a:t>Niederreiter</a:t>
                </a:r>
                <a:r>
                  <a:rPr lang="en-US" altLang="en-US" sz="2000" dirty="0"/>
                  <a:t> KEMs for BIKE use Hash(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) as shared secret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scheme: RQC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</a:t>
                </a:r>
                <a:r>
                  <a:rPr lang="en-US" dirty="0" smtClean="0"/>
                  <a:t>decode </a:t>
                </a:r>
                <a:r>
                  <a:rPr lang="en-US" smtClean="0"/>
                  <a:t>(somewhat less) </a:t>
                </a:r>
                <a:r>
                  <a:rPr lang="en-US" dirty="0"/>
                  <a:t>“short” errors in Rank Metric</a:t>
                </a:r>
              </a:p>
              <a:p>
                <a:pPr lvl="2"/>
                <a:r>
                  <a:rPr lang="en-US" dirty="0"/>
                  <a:t>In RQC,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Gabidulin</a:t>
                </a:r>
                <a:r>
                  <a:rPr lang="en-US" dirty="0"/>
                  <a:t>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could be a random matrix</a:t>
                </a:r>
              </a:p>
              <a:p>
                <a:pPr lvl="2"/>
                <a:r>
                  <a:rPr lang="en-US" dirty="0"/>
                  <a:t>In RQC, ring structure is used to make public key small,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otherwise random</a:t>
                </a:r>
              </a:p>
              <a:p>
                <a:r>
                  <a:rPr lang="en-US" dirty="0"/>
                  <a:t>Ciphertext for plaintext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 rank metric </a:t>
                </a:r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correct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decoding to work the rank weights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must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the vector dimensions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e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ROLLO and RQC all have security proofs assuming the hardness of variants of this problem (and attacks if the problem is not hard)</a:t>
                </a:r>
              </a:p>
              <a:p>
                <a:pPr lvl="1"/>
                <a:r>
                  <a:rPr lang="en-US" dirty="0" err="1"/>
                  <a:t>Blockwise</a:t>
                </a:r>
                <a:r>
                  <a:rPr lang="en-US" dirty="0"/>
                  <a:t> Ideal version (all schemes)</a:t>
                </a:r>
              </a:p>
              <a:p>
                <a:pPr lvl="1"/>
                <a:r>
                  <a:rPr lang="en-US" dirty="0"/>
                  <a:t>Decisional version (all schemes)</a:t>
                </a:r>
              </a:p>
              <a:p>
                <a:pPr lvl="1"/>
                <a:r>
                  <a:rPr lang="en-US" dirty="0"/>
                  <a:t>Homogeneous version (ROLLO-1, ROLLO-2)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F6F6-A9D1-4349-BF12-0A10545A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6CC8-23EF-43B2-9FAA-F40AF079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Almost all published research on RSD is by the authors of ROLLO and RQC</a:t>
            </a:r>
          </a:p>
          <a:p>
            <a:pPr lvl="1"/>
            <a:r>
              <a:rPr lang="en-US" dirty="0"/>
              <a:t>Needs more study</a:t>
            </a:r>
          </a:p>
          <a:p>
            <a:r>
              <a:rPr lang="en-US" dirty="0"/>
              <a:t>Parameters for ROLLO, RQC set based on “support trapping” attack</a:t>
            </a:r>
          </a:p>
          <a:p>
            <a:r>
              <a:rPr lang="en-US" dirty="0"/>
              <a:t>Personal opinion</a:t>
            </a:r>
          </a:p>
          <a:p>
            <a:pPr lvl="1"/>
            <a:r>
              <a:rPr lang="en-US" dirty="0"/>
              <a:t>RSD looks very closely related to multivariate cryptanalysis techniques (</a:t>
            </a:r>
            <a:r>
              <a:rPr lang="en-US"/>
              <a:t>MinRank </a:t>
            </a:r>
            <a:r>
              <a:rPr lang="en-US" dirty="0"/>
              <a:t>in particular)</a:t>
            </a:r>
          </a:p>
          <a:p>
            <a:pPr lvl="2"/>
            <a:r>
              <a:rPr lang="en-US" dirty="0"/>
              <a:t>Very different parameters, though!</a:t>
            </a:r>
          </a:p>
          <a:p>
            <a:pPr lvl="1"/>
            <a:r>
              <a:rPr lang="en-US" dirty="0"/>
              <a:t>More interaction with the multivariate community could increase confidence that we know the concrete hardness of RSD problem</a:t>
            </a:r>
          </a:p>
          <a:p>
            <a:pPr lvl="1"/>
            <a:r>
              <a:rPr lang="en-US" dirty="0"/>
              <a:t>We’re currently working on research in this direction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7E9B81-8199-47E2-A551-CCA591FA9227}"/>
</file>

<file path=customXml/itemProps2.xml><?xml version="1.0" encoding="utf-8"?>
<ds:datastoreItem xmlns:ds="http://schemas.openxmlformats.org/officeDocument/2006/customXml" ds:itemID="{55C9838B-6EAE-4943-B4E1-452A6F51A45B}"/>
</file>

<file path=customXml/itemProps3.xml><?xml version="1.0" encoding="utf-8"?>
<ds:datastoreItem xmlns:ds="http://schemas.openxmlformats.org/officeDocument/2006/customXml" ds:itemID="{366565B0-6D59-43E7-8716-4E78EEF433E9}"/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947</Words>
  <Application>Microsoft Office PowerPoint</Application>
  <PresentationFormat>Widescreen</PresentationFormat>
  <Paragraphs>256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MinRank Problems Arising from Rank-based Cryptography</vt:lpstr>
      <vt:lpstr>Rank Based Cryptography</vt:lpstr>
      <vt:lpstr>History of Rank-Based Cryptography</vt:lpstr>
      <vt:lpstr>Rank metric</vt:lpstr>
      <vt:lpstr>Properties of the Rank Metric</vt:lpstr>
      <vt:lpstr>Some Coding Theory</vt:lpstr>
      <vt:lpstr>Example scheme: RQC</vt:lpstr>
      <vt:lpstr>Rank Syndrome Decoding (RSD)</vt:lpstr>
      <vt:lpstr>RSD attacks</vt:lpstr>
      <vt:lpstr>Support Trapping Attack [Gaborit, Ruatta, Schrek 2013]</vt:lpstr>
      <vt:lpstr>Support Trapping Attack Improved [Aragon, Gaborit, Hauteville, Tillich 2018]</vt:lpstr>
      <vt:lpstr>Rank Syndrome Decoding as MinRank</vt:lpstr>
      <vt:lpstr>Using the large Solution space</vt:lpstr>
      <vt:lpstr>Standard Techniques for MinRank: 1. Linear Algebra Search</vt:lpstr>
      <vt:lpstr>Standard Techniques for MinRank: 2. Minors Modeling</vt:lpstr>
      <vt:lpstr>Heuristic argument that solving degree for minors should be O ̃(r^2)</vt:lpstr>
      <vt:lpstr>Standard Techniques for MinRank 3. Kipnis-Shamir</vt:lpstr>
      <vt:lpstr>Notation for KS equations</vt:lpstr>
      <vt:lpstr>Degree falls in GF(2)</vt:lpstr>
      <vt:lpstr>Degree falls from the Jacobian</vt:lpstr>
      <vt:lpstr>Degree falls from Jacobian (cont.)</vt:lpstr>
      <vt:lpstr>How much do GF(2) degree falls help?</vt:lpstr>
      <vt:lpstr>What is the best strategy for solving?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MinRank Problems Arising from Rank-based Cryptography</dc:title>
  <dc:creator>Perlner, Ray (Fed)</dc:creator>
  <cp:lastModifiedBy>Ray Perlner</cp:lastModifiedBy>
  <cp:revision>58</cp:revision>
  <dcterms:created xsi:type="dcterms:W3CDTF">2019-06-17T14:51:56Z</dcterms:created>
  <dcterms:modified xsi:type="dcterms:W3CDTF">2019-07-10T18:59:41Z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